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800000000000000"/>
      <p:regular r:id="rId19"/>
    </p:embeddedFont>
    <p:embeddedFont>
      <p:font typeface="Montserrat Thin" charset="1" panose="00000300000000000000"/>
      <p:regular r:id="rId20"/>
    </p:embeddedFont>
    <p:embeddedFont>
      <p:font typeface="Montserrat Thin Italics" charset="1" panose="00000300000000000000"/>
      <p:regular r:id="rId21"/>
    </p:embeddedFont>
    <p:embeddedFont>
      <p:font typeface="Montserrat Extra-Light" charset="1" panose="00000300000000000000"/>
      <p:regular r:id="rId22"/>
    </p:embeddedFont>
    <p:embeddedFont>
      <p:font typeface="Montserrat Extra-Light Italics" charset="1" panose="00000300000000000000"/>
      <p:regular r:id="rId23"/>
    </p:embeddedFont>
    <p:embeddedFont>
      <p:font typeface="Montserrat Light" charset="1" panose="00000400000000000000"/>
      <p:regular r:id="rId24"/>
    </p:embeddedFont>
    <p:embeddedFont>
      <p:font typeface="Montserrat Light Italics" charset="1" panose="00000400000000000000"/>
      <p:regular r:id="rId25"/>
    </p:embeddedFont>
    <p:embeddedFont>
      <p:font typeface="Montserrat Medium" charset="1" panose="00000600000000000000"/>
      <p:regular r:id="rId26"/>
    </p:embeddedFont>
    <p:embeddedFont>
      <p:font typeface="Montserrat Medium Italics" charset="1" panose="00000600000000000000"/>
      <p:regular r:id="rId27"/>
    </p:embeddedFont>
    <p:embeddedFont>
      <p:font typeface="Montserrat Semi-Bold" charset="1" panose="00000700000000000000"/>
      <p:regular r:id="rId28"/>
    </p:embeddedFont>
    <p:embeddedFont>
      <p:font typeface="Montserrat Semi-Bold Italics" charset="1" panose="00000700000000000000"/>
      <p:regular r:id="rId29"/>
    </p:embeddedFont>
    <p:embeddedFont>
      <p:font typeface="Montserrat Ultra-Bold" charset="1" panose="00000900000000000000"/>
      <p:regular r:id="rId30"/>
    </p:embeddedFont>
    <p:embeddedFont>
      <p:font typeface="Montserrat Ultra-Bold Italics" charset="1" panose="00000900000000000000"/>
      <p:regular r:id="rId31"/>
    </p:embeddedFont>
    <p:embeddedFont>
      <p:font typeface="Montserrat Heavy" charset="1" panose="00000A00000000000000"/>
      <p:regular r:id="rId32"/>
    </p:embeddedFont>
    <p:embeddedFont>
      <p:font typeface="Montserrat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1.jpe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https://www.sciencedirect.com/science/article/abs/pii/S0927025621002196" TargetMode="External" Type="http://schemas.openxmlformats.org/officeDocument/2006/relationships/hyperlink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536078" y="1028700"/>
            <a:ext cx="6016578" cy="0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4100269" y="7610972"/>
            <a:ext cx="6450859" cy="0"/>
          </a:xfrm>
          <a:prstGeom prst="line">
            <a:avLst/>
          </a:prstGeom>
          <a:ln cap="rnd" w="95250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02512" y="498685"/>
            <a:ext cx="3083349" cy="1552887"/>
          </a:xfrm>
          <a:custGeom>
            <a:avLst/>
            <a:gdLst/>
            <a:ahLst/>
            <a:cxnLst/>
            <a:rect r="r" b="b" t="t" l="l"/>
            <a:pathLst>
              <a:path h="1552887" w="3083349">
                <a:moveTo>
                  <a:pt x="0" y="0"/>
                </a:moveTo>
                <a:lnTo>
                  <a:pt x="3083350" y="0"/>
                </a:lnTo>
                <a:lnTo>
                  <a:pt x="3083350" y="1552887"/>
                </a:lnTo>
                <a:lnTo>
                  <a:pt x="0" y="155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84171" y="9051811"/>
            <a:ext cx="1060016" cy="1235189"/>
          </a:xfrm>
          <a:custGeom>
            <a:avLst/>
            <a:gdLst/>
            <a:ahLst/>
            <a:cxnLst/>
            <a:rect r="r" b="b" t="t" l="l"/>
            <a:pathLst>
              <a:path h="1235189" w="1060016">
                <a:moveTo>
                  <a:pt x="0" y="0"/>
                </a:moveTo>
                <a:lnTo>
                  <a:pt x="1060016" y="0"/>
                </a:lnTo>
                <a:lnTo>
                  <a:pt x="1060016" y="1235189"/>
                </a:lnTo>
                <a:lnTo>
                  <a:pt x="0" y="123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95359" y="1028700"/>
            <a:ext cx="7048828" cy="7048828"/>
          </a:xfrm>
          <a:custGeom>
            <a:avLst/>
            <a:gdLst/>
            <a:ahLst/>
            <a:cxnLst/>
            <a:rect r="r" b="b" t="t" l="l"/>
            <a:pathLst>
              <a:path h="7048828" w="7048828">
                <a:moveTo>
                  <a:pt x="0" y="0"/>
                </a:moveTo>
                <a:lnTo>
                  <a:pt x="7048828" y="0"/>
                </a:lnTo>
                <a:lnTo>
                  <a:pt x="7048828" y="7048828"/>
                </a:lnTo>
                <a:lnTo>
                  <a:pt x="0" y="7048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3534" y="3216275"/>
            <a:ext cx="69036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E3048"/>
                </a:solidFill>
                <a:latin typeface="Montserrat Classic Bold"/>
              </a:rPr>
              <a:t>EXCAVATE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05334" y="7376022"/>
            <a:ext cx="580657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Montserrat Bold"/>
              </a:rPr>
              <a:t>TEAM NAME : DATA HACKERS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>
            <a:off x="-1536078" y="1457325"/>
            <a:ext cx="12520921" cy="28258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2962" y="1199483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4"/>
                </a:lnTo>
                <a:lnTo>
                  <a:pt x="0" y="51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31212" y="9730212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041208" y="-789467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6"/>
                </a:lnTo>
                <a:lnTo>
                  <a:pt x="0" y="1505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49711" y="9785834"/>
            <a:ext cx="222070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1E3048"/>
                </a:solidFill>
                <a:latin typeface="Montserrat"/>
              </a:rPr>
              <a:t>Next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50632"/>
            <a:ext cx="995614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Montserrat Classic Bold"/>
              </a:rPr>
              <a:t>HISTOGRAM PLOT OF DISTRIBUTIONS OF THE FEATURES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031357" y="8701512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2962" y="2060415"/>
            <a:ext cx="5347031" cy="4110174"/>
          </a:xfrm>
          <a:custGeom>
            <a:avLst/>
            <a:gdLst/>
            <a:ahLst/>
            <a:cxnLst/>
            <a:rect r="r" b="b" t="t" l="l"/>
            <a:pathLst>
              <a:path h="4110174" w="5347031">
                <a:moveTo>
                  <a:pt x="0" y="0"/>
                </a:moveTo>
                <a:lnTo>
                  <a:pt x="5347031" y="0"/>
                </a:lnTo>
                <a:lnTo>
                  <a:pt x="5347031" y="4110174"/>
                </a:lnTo>
                <a:lnTo>
                  <a:pt x="0" y="41101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18242" y="2105775"/>
            <a:ext cx="5410342" cy="4064814"/>
          </a:xfrm>
          <a:custGeom>
            <a:avLst/>
            <a:gdLst/>
            <a:ahLst/>
            <a:cxnLst/>
            <a:rect r="r" b="b" t="t" l="l"/>
            <a:pathLst>
              <a:path h="4064814" w="5410342">
                <a:moveTo>
                  <a:pt x="0" y="0"/>
                </a:moveTo>
                <a:lnTo>
                  <a:pt x="5410342" y="0"/>
                </a:lnTo>
                <a:lnTo>
                  <a:pt x="5410342" y="4064814"/>
                </a:lnTo>
                <a:lnTo>
                  <a:pt x="0" y="40648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46176" y="2105775"/>
            <a:ext cx="5164938" cy="3970202"/>
          </a:xfrm>
          <a:custGeom>
            <a:avLst/>
            <a:gdLst/>
            <a:ahLst/>
            <a:cxnLst/>
            <a:rect r="r" b="b" t="t" l="l"/>
            <a:pathLst>
              <a:path h="3970202" w="5164938">
                <a:moveTo>
                  <a:pt x="0" y="0"/>
                </a:moveTo>
                <a:lnTo>
                  <a:pt x="5164938" y="0"/>
                </a:lnTo>
                <a:lnTo>
                  <a:pt x="5164938" y="3970202"/>
                </a:lnTo>
                <a:lnTo>
                  <a:pt x="0" y="3970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3992" y="6170589"/>
            <a:ext cx="5124971" cy="3939479"/>
          </a:xfrm>
          <a:custGeom>
            <a:avLst/>
            <a:gdLst/>
            <a:ahLst/>
            <a:cxnLst/>
            <a:rect r="r" b="b" t="t" l="l"/>
            <a:pathLst>
              <a:path h="3939479" w="5124971">
                <a:moveTo>
                  <a:pt x="0" y="0"/>
                </a:moveTo>
                <a:lnTo>
                  <a:pt x="5124971" y="0"/>
                </a:lnTo>
                <a:lnTo>
                  <a:pt x="5124971" y="3939479"/>
                </a:lnTo>
                <a:lnTo>
                  <a:pt x="0" y="39394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18242" y="6170589"/>
            <a:ext cx="5166601" cy="3971480"/>
          </a:xfrm>
          <a:custGeom>
            <a:avLst/>
            <a:gdLst/>
            <a:ahLst/>
            <a:cxnLst/>
            <a:rect r="r" b="b" t="t" l="l"/>
            <a:pathLst>
              <a:path h="3971480" w="5166601">
                <a:moveTo>
                  <a:pt x="0" y="0"/>
                </a:moveTo>
                <a:lnTo>
                  <a:pt x="5166601" y="0"/>
                </a:lnTo>
                <a:lnTo>
                  <a:pt x="5166601" y="3971480"/>
                </a:lnTo>
                <a:lnTo>
                  <a:pt x="0" y="39714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46176" y="6075977"/>
            <a:ext cx="5238064" cy="3962949"/>
          </a:xfrm>
          <a:custGeom>
            <a:avLst/>
            <a:gdLst/>
            <a:ahLst/>
            <a:cxnLst/>
            <a:rect r="r" b="b" t="t" l="l"/>
            <a:pathLst>
              <a:path h="3962949" w="5238064">
                <a:moveTo>
                  <a:pt x="0" y="0"/>
                </a:moveTo>
                <a:lnTo>
                  <a:pt x="5238064" y="0"/>
                </a:lnTo>
                <a:lnTo>
                  <a:pt x="5238064" y="3962949"/>
                </a:lnTo>
                <a:lnTo>
                  <a:pt x="0" y="3962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>
            <a:off x="-1536078" y="1457325"/>
            <a:ext cx="12725471" cy="28258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2962" y="1199483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4"/>
                </a:lnTo>
                <a:lnTo>
                  <a:pt x="0" y="51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31212" y="9730212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041208" y="-789467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6"/>
                </a:lnTo>
                <a:lnTo>
                  <a:pt x="0" y="1505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49711" y="9785834"/>
            <a:ext cx="222070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1E3048"/>
                </a:solidFill>
                <a:latin typeface="Montserrat"/>
              </a:rPr>
              <a:t>Next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50632"/>
            <a:ext cx="101606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Montserrat Classic Bold"/>
              </a:rPr>
              <a:t>HISTOGRAM PLOT OF DISTRIBUTIONS OF THE FEATURES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07721" y="6313655"/>
            <a:ext cx="4872557" cy="3694951"/>
          </a:xfrm>
          <a:custGeom>
            <a:avLst/>
            <a:gdLst/>
            <a:ahLst/>
            <a:cxnLst/>
            <a:rect r="r" b="b" t="t" l="l"/>
            <a:pathLst>
              <a:path h="3694951" w="4872557">
                <a:moveTo>
                  <a:pt x="0" y="0"/>
                </a:moveTo>
                <a:lnTo>
                  <a:pt x="4872558" y="0"/>
                </a:lnTo>
                <a:lnTo>
                  <a:pt x="4872558" y="3694951"/>
                </a:lnTo>
                <a:lnTo>
                  <a:pt x="0" y="36949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75229" y="2216910"/>
            <a:ext cx="5220359" cy="3967838"/>
          </a:xfrm>
          <a:custGeom>
            <a:avLst/>
            <a:gdLst/>
            <a:ahLst/>
            <a:cxnLst/>
            <a:rect r="r" b="b" t="t" l="l"/>
            <a:pathLst>
              <a:path h="3967838" w="5220359">
                <a:moveTo>
                  <a:pt x="0" y="0"/>
                </a:moveTo>
                <a:lnTo>
                  <a:pt x="5220359" y="0"/>
                </a:lnTo>
                <a:lnTo>
                  <a:pt x="5220359" y="3967838"/>
                </a:lnTo>
                <a:lnTo>
                  <a:pt x="0" y="3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0797" y="6487452"/>
            <a:ext cx="4954904" cy="3748719"/>
          </a:xfrm>
          <a:custGeom>
            <a:avLst/>
            <a:gdLst/>
            <a:ahLst/>
            <a:cxnLst/>
            <a:rect r="r" b="b" t="t" l="l"/>
            <a:pathLst>
              <a:path h="3748719" w="4954904">
                <a:moveTo>
                  <a:pt x="0" y="0"/>
                </a:moveTo>
                <a:lnTo>
                  <a:pt x="4954904" y="0"/>
                </a:lnTo>
                <a:lnTo>
                  <a:pt x="4954904" y="3748719"/>
                </a:lnTo>
                <a:lnTo>
                  <a:pt x="0" y="37487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43858" y="2314572"/>
            <a:ext cx="5115442" cy="3870176"/>
          </a:xfrm>
          <a:custGeom>
            <a:avLst/>
            <a:gdLst/>
            <a:ahLst/>
            <a:cxnLst/>
            <a:rect r="r" b="b" t="t" l="l"/>
            <a:pathLst>
              <a:path h="3870176" w="5115442">
                <a:moveTo>
                  <a:pt x="0" y="0"/>
                </a:moveTo>
                <a:lnTo>
                  <a:pt x="5115442" y="0"/>
                </a:lnTo>
                <a:lnTo>
                  <a:pt x="5115442" y="3870176"/>
                </a:lnTo>
                <a:lnTo>
                  <a:pt x="0" y="38701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0804" y="2265510"/>
            <a:ext cx="5035415" cy="3870639"/>
          </a:xfrm>
          <a:custGeom>
            <a:avLst/>
            <a:gdLst/>
            <a:ahLst/>
            <a:cxnLst/>
            <a:rect r="r" b="b" t="t" l="l"/>
            <a:pathLst>
              <a:path h="3870639" w="5035415">
                <a:moveTo>
                  <a:pt x="0" y="0"/>
                </a:moveTo>
                <a:lnTo>
                  <a:pt x="5035415" y="0"/>
                </a:lnTo>
                <a:lnTo>
                  <a:pt x="5035415" y="3870639"/>
                </a:lnTo>
                <a:lnTo>
                  <a:pt x="0" y="3870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731212" y="9730212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6041208" y="-789467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6"/>
                </a:lnTo>
                <a:lnTo>
                  <a:pt x="0" y="1505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0692" y="6562044"/>
            <a:ext cx="16292202" cy="2535160"/>
            <a:chOff x="0" y="0"/>
            <a:chExt cx="17819256" cy="27727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19257" cy="2772779"/>
            </a:xfrm>
            <a:custGeom>
              <a:avLst/>
              <a:gdLst/>
              <a:ahLst/>
              <a:cxnLst/>
              <a:rect r="r" b="b" t="t" l="l"/>
              <a:pathLst>
                <a:path h="2772779" w="17819257">
                  <a:moveTo>
                    <a:pt x="17694796" y="2772779"/>
                  </a:moveTo>
                  <a:lnTo>
                    <a:pt x="124460" y="2772779"/>
                  </a:lnTo>
                  <a:cubicBezTo>
                    <a:pt x="55880" y="2772779"/>
                    <a:pt x="0" y="2716899"/>
                    <a:pt x="0" y="26483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694796" y="0"/>
                  </a:lnTo>
                  <a:cubicBezTo>
                    <a:pt x="17763376" y="0"/>
                    <a:pt x="17819257" y="55880"/>
                    <a:pt x="17819257" y="124460"/>
                  </a:cubicBezTo>
                  <a:lnTo>
                    <a:pt x="17819257" y="2648319"/>
                  </a:lnTo>
                  <a:cubicBezTo>
                    <a:pt x="17819257" y="2716899"/>
                    <a:pt x="17763376" y="2772779"/>
                    <a:pt x="17694796" y="2772779"/>
                  </a:cubicBezTo>
                  <a:close/>
                </a:path>
              </a:pathLst>
            </a:custGeom>
            <a:solidFill>
              <a:srgbClr val="43B4B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46348" y="3250090"/>
            <a:ext cx="16236546" cy="2700622"/>
            <a:chOff x="0" y="0"/>
            <a:chExt cx="17758384" cy="29537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758384" cy="2953749"/>
            </a:xfrm>
            <a:custGeom>
              <a:avLst/>
              <a:gdLst/>
              <a:ahLst/>
              <a:cxnLst/>
              <a:rect r="r" b="b" t="t" l="l"/>
              <a:pathLst>
                <a:path h="2953749" w="17758384">
                  <a:moveTo>
                    <a:pt x="17633924" y="2953748"/>
                  </a:moveTo>
                  <a:lnTo>
                    <a:pt x="124460" y="2953748"/>
                  </a:lnTo>
                  <a:cubicBezTo>
                    <a:pt x="55880" y="2953748"/>
                    <a:pt x="0" y="2897868"/>
                    <a:pt x="0" y="28292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633924" y="0"/>
                  </a:lnTo>
                  <a:cubicBezTo>
                    <a:pt x="17702504" y="0"/>
                    <a:pt x="17758384" y="55880"/>
                    <a:pt x="17758384" y="124460"/>
                  </a:cubicBezTo>
                  <a:lnTo>
                    <a:pt x="17758384" y="2829289"/>
                  </a:lnTo>
                  <a:cubicBezTo>
                    <a:pt x="17758384" y="2897868"/>
                    <a:pt x="17702504" y="2953749"/>
                    <a:pt x="17633924" y="2953749"/>
                  </a:cubicBezTo>
                  <a:close/>
                </a:path>
              </a:pathLst>
            </a:custGeom>
            <a:solidFill>
              <a:srgbClr val="1E3048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284342" y="3534126"/>
            <a:ext cx="1294813" cy="1793221"/>
            <a:chOff x="0" y="0"/>
            <a:chExt cx="3130550" cy="43355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30550" cy="4335581"/>
            </a:xfrm>
            <a:custGeom>
              <a:avLst/>
              <a:gdLst/>
              <a:ahLst/>
              <a:cxnLst/>
              <a:rect r="r" b="b" t="t" l="l"/>
              <a:pathLst>
                <a:path h="4335581" w="3130550">
                  <a:moveTo>
                    <a:pt x="0" y="1123950"/>
                  </a:moveTo>
                  <a:lnTo>
                    <a:pt x="0" y="4335581"/>
                  </a:lnTo>
                  <a:lnTo>
                    <a:pt x="3130550" y="433558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284342" y="6803352"/>
            <a:ext cx="1294813" cy="1793221"/>
            <a:chOff x="0" y="0"/>
            <a:chExt cx="3130550" cy="4335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30550" cy="4335581"/>
            </a:xfrm>
            <a:custGeom>
              <a:avLst/>
              <a:gdLst/>
              <a:ahLst/>
              <a:cxnLst/>
              <a:rect r="r" b="b" t="t" l="l"/>
              <a:pathLst>
                <a:path h="4335581" w="3130550">
                  <a:moveTo>
                    <a:pt x="0" y="1123950"/>
                  </a:moveTo>
                  <a:lnTo>
                    <a:pt x="0" y="4335581"/>
                  </a:lnTo>
                  <a:lnTo>
                    <a:pt x="3130550" y="433558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023538" y="2306654"/>
            <a:ext cx="9649464" cy="53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4"/>
              </a:lnSpc>
            </a:pPr>
            <a:r>
              <a:rPr lang="en-US" sz="3600">
                <a:solidFill>
                  <a:srgbClr val="06213C"/>
                </a:solidFill>
                <a:latin typeface="Montserrat Classic"/>
              </a:rPr>
              <a:t> Types of Regression models used:-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1604" y="3694955"/>
            <a:ext cx="6413017" cy="194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ntserrat Bold"/>
              </a:rPr>
              <a:t>Random Forest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ntserrat Bold"/>
              </a:rPr>
              <a:t>Gradient boosting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ntserrat Bold"/>
              </a:rPr>
              <a:t>XGBoost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51604" y="6824101"/>
            <a:ext cx="9222452" cy="194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ntserrat Bold"/>
              </a:rPr>
              <a:t> Extra Tree Regression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ntserrat Bold"/>
              </a:rPr>
              <a:t>Multilayer Perceptron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ntserrat Bold"/>
              </a:rPr>
              <a:t>Stacking Ensemble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6348" y="4304849"/>
            <a:ext cx="66236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3499">
                <a:solidFill>
                  <a:srgbClr val="43B4BE"/>
                </a:solidFill>
                <a:latin typeface="Montserrat Classic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0692" y="7552644"/>
            <a:ext cx="110115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3499">
                <a:solidFill>
                  <a:srgbClr val="43B4BE"/>
                </a:solidFill>
                <a:latin typeface="Montserrat Classic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490915" y="1028700"/>
            <a:ext cx="7458261" cy="857250"/>
            <a:chOff x="0" y="0"/>
            <a:chExt cx="9944349" cy="1143000"/>
          </a:xfrm>
        </p:grpSpPr>
        <p:sp>
          <p:nvSpPr>
            <p:cNvPr name="AutoShape 19" id="19"/>
            <p:cNvSpPr/>
            <p:nvPr/>
          </p:nvSpPr>
          <p:spPr>
            <a:xfrm>
              <a:off x="0" y="571500"/>
              <a:ext cx="8022104" cy="0"/>
            </a:xfrm>
            <a:prstGeom prst="line">
              <a:avLst/>
            </a:prstGeom>
            <a:ln cap="rnd" w="1143000">
              <a:solidFill>
                <a:srgbClr val="43B4B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05397" y="227710"/>
              <a:ext cx="687580" cy="687580"/>
            </a:xfrm>
            <a:custGeom>
              <a:avLst/>
              <a:gdLst/>
              <a:ahLst/>
              <a:cxnLst/>
              <a:rect r="r" b="b" t="t" l="l"/>
              <a:pathLst>
                <a:path h="687580" w="687580">
                  <a:moveTo>
                    <a:pt x="0" y="0"/>
                  </a:moveTo>
                  <a:lnTo>
                    <a:pt x="687580" y="0"/>
                  </a:lnTo>
                  <a:lnTo>
                    <a:pt x="687580" y="687580"/>
                  </a:lnTo>
                  <a:lnTo>
                    <a:pt x="0" y="687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1" id="21"/>
            <p:cNvSpPr/>
            <p:nvPr/>
          </p:nvSpPr>
          <p:spPr>
            <a:xfrm>
              <a:off x="1922245" y="571500"/>
              <a:ext cx="8022104" cy="0"/>
            </a:xfrm>
            <a:prstGeom prst="line">
              <a:avLst/>
            </a:prstGeom>
            <a:ln cap="rnd" w="1143000">
              <a:solidFill>
                <a:srgbClr val="43B4B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2303245" y="263101"/>
              <a:ext cx="7377392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 spc="38">
                  <a:solidFill>
                    <a:srgbClr val="FFFFFF"/>
                  </a:solidFill>
                  <a:latin typeface="Montserrat Classic Bold"/>
                </a:rPr>
                <a:t>MODEL SELECTION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731212" y="9730212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6041208" y="-789467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6"/>
                </a:lnTo>
                <a:lnTo>
                  <a:pt x="0" y="1505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0692" y="6562044"/>
            <a:ext cx="16292202" cy="2535160"/>
            <a:chOff x="0" y="0"/>
            <a:chExt cx="17819256" cy="27727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19257" cy="2772779"/>
            </a:xfrm>
            <a:custGeom>
              <a:avLst/>
              <a:gdLst/>
              <a:ahLst/>
              <a:cxnLst/>
              <a:rect r="r" b="b" t="t" l="l"/>
              <a:pathLst>
                <a:path h="2772779" w="17819257">
                  <a:moveTo>
                    <a:pt x="17694796" y="2772779"/>
                  </a:moveTo>
                  <a:lnTo>
                    <a:pt x="124460" y="2772779"/>
                  </a:lnTo>
                  <a:cubicBezTo>
                    <a:pt x="55880" y="2772779"/>
                    <a:pt x="0" y="2716899"/>
                    <a:pt x="0" y="26483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694796" y="0"/>
                  </a:lnTo>
                  <a:cubicBezTo>
                    <a:pt x="17763376" y="0"/>
                    <a:pt x="17819257" y="55880"/>
                    <a:pt x="17819257" y="124460"/>
                  </a:cubicBezTo>
                  <a:lnTo>
                    <a:pt x="17819257" y="2648319"/>
                  </a:lnTo>
                  <a:cubicBezTo>
                    <a:pt x="17819257" y="2716899"/>
                    <a:pt x="17763376" y="2772779"/>
                    <a:pt x="17694796" y="2772779"/>
                  </a:cubicBezTo>
                  <a:close/>
                </a:path>
              </a:pathLst>
            </a:custGeom>
            <a:solidFill>
              <a:srgbClr val="43B4B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46348" y="3250090"/>
            <a:ext cx="16236546" cy="2700622"/>
            <a:chOff x="0" y="0"/>
            <a:chExt cx="17758384" cy="29537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758384" cy="2953749"/>
            </a:xfrm>
            <a:custGeom>
              <a:avLst/>
              <a:gdLst/>
              <a:ahLst/>
              <a:cxnLst/>
              <a:rect r="r" b="b" t="t" l="l"/>
              <a:pathLst>
                <a:path h="2953749" w="17758384">
                  <a:moveTo>
                    <a:pt x="17633924" y="2953748"/>
                  </a:moveTo>
                  <a:lnTo>
                    <a:pt x="124460" y="2953748"/>
                  </a:lnTo>
                  <a:cubicBezTo>
                    <a:pt x="55880" y="2953748"/>
                    <a:pt x="0" y="2897868"/>
                    <a:pt x="0" y="28292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633924" y="0"/>
                  </a:lnTo>
                  <a:cubicBezTo>
                    <a:pt x="17702504" y="0"/>
                    <a:pt x="17758384" y="55880"/>
                    <a:pt x="17758384" y="124460"/>
                  </a:cubicBezTo>
                  <a:lnTo>
                    <a:pt x="17758384" y="2829289"/>
                  </a:lnTo>
                  <a:cubicBezTo>
                    <a:pt x="17758384" y="2897868"/>
                    <a:pt x="17702504" y="2953749"/>
                    <a:pt x="17633924" y="2953749"/>
                  </a:cubicBezTo>
                  <a:close/>
                </a:path>
              </a:pathLst>
            </a:custGeom>
            <a:solidFill>
              <a:srgbClr val="1E3048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284342" y="3534126"/>
            <a:ext cx="1294813" cy="1793221"/>
            <a:chOff x="0" y="0"/>
            <a:chExt cx="3130550" cy="43355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30550" cy="4335581"/>
            </a:xfrm>
            <a:custGeom>
              <a:avLst/>
              <a:gdLst/>
              <a:ahLst/>
              <a:cxnLst/>
              <a:rect r="r" b="b" t="t" l="l"/>
              <a:pathLst>
                <a:path h="4335581" w="3130550">
                  <a:moveTo>
                    <a:pt x="0" y="1123950"/>
                  </a:moveTo>
                  <a:lnTo>
                    <a:pt x="0" y="4335581"/>
                  </a:lnTo>
                  <a:lnTo>
                    <a:pt x="3130550" y="433558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284342" y="6803352"/>
            <a:ext cx="1294813" cy="1793221"/>
            <a:chOff x="0" y="0"/>
            <a:chExt cx="3130550" cy="4335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30550" cy="4335581"/>
            </a:xfrm>
            <a:custGeom>
              <a:avLst/>
              <a:gdLst/>
              <a:ahLst/>
              <a:cxnLst/>
              <a:rect r="r" b="b" t="t" l="l"/>
              <a:pathLst>
                <a:path h="4335581" w="3130550">
                  <a:moveTo>
                    <a:pt x="0" y="1123950"/>
                  </a:moveTo>
                  <a:lnTo>
                    <a:pt x="0" y="4335581"/>
                  </a:lnTo>
                  <a:lnTo>
                    <a:pt x="3130550" y="433558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618018" y="2306654"/>
            <a:ext cx="2050465" cy="53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4"/>
              </a:lnSpc>
            </a:pPr>
            <a:r>
              <a:rPr lang="en-US" sz="3600">
                <a:solidFill>
                  <a:srgbClr val="06213C"/>
                </a:solidFill>
                <a:latin typeface="Montserrat Classic"/>
              </a:rPr>
              <a:t> TESTS -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9919" y="4194901"/>
            <a:ext cx="641301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ntserrat Bold"/>
              </a:rPr>
              <a:t>Average of R2_scores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9919" y="7466919"/>
            <a:ext cx="9222452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ntserrat Bold"/>
              </a:rPr>
              <a:t> Standard Deviation of R2_Scores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6348" y="4304849"/>
            <a:ext cx="66236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3499">
                <a:solidFill>
                  <a:srgbClr val="43B4BE"/>
                </a:solidFill>
                <a:latin typeface="Montserrat Classic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0692" y="7552644"/>
            <a:ext cx="110115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3499">
                <a:solidFill>
                  <a:srgbClr val="43B4BE"/>
                </a:solidFill>
                <a:latin typeface="Montserrat Classic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490915" y="1028700"/>
            <a:ext cx="7458261" cy="857250"/>
            <a:chOff x="0" y="0"/>
            <a:chExt cx="9944349" cy="1143000"/>
          </a:xfrm>
        </p:grpSpPr>
        <p:sp>
          <p:nvSpPr>
            <p:cNvPr name="AutoShape 19" id="19"/>
            <p:cNvSpPr/>
            <p:nvPr/>
          </p:nvSpPr>
          <p:spPr>
            <a:xfrm>
              <a:off x="0" y="571500"/>
              <a:ext cx="8022104" cy="0"/>
            </a:xfrm>
            <a:prstGeom prst="line">
              <a:avLst/>
            </a:prstGeom>
            <a:ln cap="rnd" w="1143000">
              <a:solidFill>
                <a:srgbClr val="43B4B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05397" y="227710"/>
              <a:ext cx="687580" cy="687580"/>
            </a:xfrm>
            <a:custGeom>
              <a:avLst/>
              <a:gdLst/>
              <a:ahLst/>
              <a:cxnLst/>
              <a:rect r="r" b="b" t="t" l="l"/>
              <a:pathLst>
                <a:path h="687580" w="687580">
                  <a:moveTo>
                    <a:pt x="0" y="0"/>
                  </a:moveTo>
                  <a:lnTo>
                    <a:pt x="687580" y="0"/>
                  </a:lnTo>
                  <a:lnTo>
                    <a:pt x="687580" y="687580"/>
                  </a:lnTo>
                  <a:lnTo>
                    <a:pt x="0" y="687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1" id="21"/>
            <p:cNvSpPr/>
            <p:nvPr/>
          </p:nvSpPr>
          <p:spPr>
            <a:xfrm>
              <a:off x="1922245" y="571500"/>
              <a:ext cx="8022104" cy="0"/>
            </a:xfrm>
            <a:prstGeom prst="line">
              <a:avLst/>
            </a:prstGeom>
            <a:ln cap="rnd" w="1143000">
              <a:solidFill>
                <a:srgbClr val="43B4B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2303245" y="263101"/>
              <a:ext cx="7377392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 spc="38">
                  <a:solidFill>
                    <a:srgbClr val="FFFFFF"/>
                  </a:solidFill>
                  <a:latin typeface="Montserrat Classic Bold"/>
                </a:rPr>
                <a:t>PREDICTION ACCURACY TESTS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177399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>
            <a:off x="-1536078" y="1279926"/>
            <a:ext cx="6016578" cy="0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3534" y="1022084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5"/>
                </a:lnTo>
                <a:lnTo>
                  <a:pt x="0" y="515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041208" y="-966865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5"/>
                </a:lnTo>
                <a:lnTo>
                  <a:pt x="0" y="1505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70719" y="1914525"/>
          <a:ext cx="17346561" cy="8372475"/>
        </p:xfrm>
        <a:graphic>
          <a:graphicData uri="http://schemas.openxmlformats.org/drawingml/2006/table">
            <a:tbl>
              <a:tblPr/>
              <a:tblGrid>
                <a:gridCol w="5618129"/>
                <a:gridCol w="5618129"/>
                <a:gridCol w="6110302"/>
              </a:tblGrid>
              <a:tr h="10238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F628E"/>
                          </a:solidFill>
                          <a:latin typeface="Montserrat Bold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F628E"/>
                          </a:solidFill>
                          <a:latin typeface="Montserrat Bold"/>
                        </a:rPr>
                        <a:t>Average of R2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F628E"/>
                          </a:solidFill>
                          <a:latin typeface="Montserrat Bold"/>
                        </a:rPr>
                        <a:t>Standard deviation of R2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47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F628E"/>
                          </a:solidFill>
                          <a:latin typeface="Montserrat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0.7877307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1.11022 * 10^(-16)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47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F628E"/>
                          </a:solidFill>
                          <a:latin typeface="Montserrat Bold"/>
                        </a:rPr>
                        <a:t>Gradient Boosting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0.7984139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0.0041452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47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F628E"/>
                          </a:solidFill>
                          <a:latin typeface="Montserrat Bold"/>
                        </a:rPr>
                        <a:t>Stacking Ensemble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0.8140747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0.0193195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47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F628E"/>
                          </a:solidFill>
                          <a:latin typeface="Montserrat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0.8444288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0.0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47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F628E"/>
                          </a:solidFill>
                          <a:latin typeface="Montserrat Bold"/>
                        </a:rPr>
                        <a:t>MLP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0.8581349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0.0053796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47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F628E"/>
                          </a:solidFill>
                          <a:latin typeface="Montserrat Bold"/>
                        </a:rPr>
                        <a:t>Extra Trees Regressor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0.8669322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Montserrat Bold"/>
                        </a:rPr>
                        <a:t>0.0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814167" y="1073234"/>
            <a:ext cx="253298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">
                <a:solidFill>
                  <a:srgbClr val="FFFFFF"/>
                </a:solidFill>
                <a:latin typeface="Montserrat Classic Bold"/>
              </a:rPr>
              <a:t>RESULTS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>
            <a:off x="-1536078" y="1457325"/>
            <a:ext cx="10680078" cy="0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3534" y="1199483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4"/>
                </a:lnTo>
                <a:lnTo>
                  <a:pt x="0" y="51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041208" y="-789467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6"/>
                </a:lnTo>
                <a:lnTo>
                  <a:pt x="0" y="1505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1866264" y="4084960"/>
            <a:ext cx="7300789" cy="3568261"/>
          </a:xfrm>
          <a:custGeom>
            <a:avLst/>
            <a:gdLst/>
            <a:ahLst/>
            <a:cxnLst/>
            <a:rect r="r" b="b" t="t" l="l"/>
            <a:pathLst>
              <a:path h="3568261" w="7300789">
                <a:moveTo>
                  <a:pt x="0" y="0"/>
                </a:moveTo>
                <a:lnTo>
                  <a:pt x="7300789" y="0"/>
                </a:lnTo>
                <a:lnTo>
                  <a:pt x="7300789" y="3568260"/>
                </a:lnTo>
                <a:lnTo>
                  <a:pt x="0" y="3568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3977816" y="2342622"/>
            <a:ext cx="461205" cy="230603"/>
            <a:chOff x="0" y="0"/>
            <a:chExt cx="8128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25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66198" lIns="66198" bIns="66198" rIns="66198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257404" y="2342622"/>
            <a:ext cx="4321441" cy="4321441"/>
          </a:xfrm>
          <a:custGeom>
            <a:avLst/>
            <a:gdLst/>
            <a:ahLst/>
            <a:cxnLst/>
            <a:rect r="r" b="b" t="t" l="l"/>
            <a:pathLst>
              <a:path h="4321441" w="4321441">
                <a:moveTo>
                  <a:pt x="0" y="0"/>
                </a:moveTo>
                <a:lnTo>
                  <a:pt x="4321442" y="0"/>
                </a:lnTo>
                <a:lnTo>
                  <a:pt x="4321442" y="4321441"/>
                </a:lnTo>
                <a:lnTo>
                  <a:pt x="0" y="43214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84130" y="1205865"/>
            <a:ext cx="774955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">
                <a:solidFill>
                  <a:srgbClr val="FFFFFF"/>
                </a:solidFill>
                <a:latin typeface="Montserrat Classic Bold"/>
              </a:rPr>
              <a:t>USES IN SUSTAINABILITY MEASURES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48596" y="2171070"/>
            <a:ext cx="9836034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2B4257"/>
                </a:solidFill>
                <a:latin typeface="Montserrat Bold"/>
              </a:rPr>
              <a:t>Highly recyclable. This reduces t</a:t>
            </a:r>
            <a:r>
              <a:rPr lang="en-US" sz="2600">
                <a:solidFill>
                  <a:srgbClr val="2B4257"/>
                </a:solidFill>
                <a:latin typeface="Montserrat Bold"/>
              </a:rPr>
              <a:t>he need for raw materials 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2B4257"/>
                </a:solidFill>
                <a:latin typeface="Montserrat Bold"/>
              </a:rPr>
              <a:t>https://www.ifc.org/en/insights-reports/2021/strengthening-sustainability-in-the-glass-industry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48596" y="7366835"/>
            <a:ext cx="10256584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2B4257"/>
                </a:solidFill>
                <a:latin typeface="Montserrat Bold"/>
              </a:rPr>
              <a:t>Excellent strength-to-weight ratio. Stronger than many conventional metals while being significantly lighter leading to reduced fuel consumption and emissions thus having applications in consumer electronics and transportation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2B4257"/>
                </a:solidFill>
                <a:latin typeface="Montserrat Bold"/>
              </a:rPr>
              <a:t>https://www.sciencedirect.com/science/article/pii/S0079642524000525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48596" y="4340416"/>
            <a:ext cx="8987747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2B4257"/>
                </a:solidFill>
                <a:latin typeface="Montserrat Bold"/>
              </a:rPr>
              <a:t>Production methods are energy efficient 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2B4257"/>
                </a:solidFill>
                <a:latin typeface="Montserrat Bold"/>
              </a:rPr>
              <a:t>resulting in reducing energy consumption and associated greenhouse gas emissions.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2B4257"/>
                </a:solidFill>
                <a:latin typeface="Montserrat Bold"/>
              </a:rPr>
              <a:t>https://www.researchgate.net/publication/273146021_Sustainable_Manufacturing_Process_for_Bulk_Metallic_Glasses_Production_Using_Rapid_Solidification_with_Melt_Spinning_Technique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019295" y="7736605"/>
            <a:ext cx="461205" cy="230603"/>
            <a:chOff x="0" y="0"/>
            <a:chExt cx="8128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25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66198" lIns="66198" bIns="66198" rIns="66198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977816" y="4696128"/>
            <a:ext cx="461205" cy="230603"/>
            <a:chOff x="0" y="0"/>
            <a:chExt cx="81280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25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66198" lIns="66198" bIns="66198" rIns="66198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 rot="0">
            <a:off x="-1536078" y="1028700"/>
            <a:ext cx="6016578" cy="0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3534" y="1199483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4"/>
                </a:lnTo>
                <a:lnTo>
                  <a:pt x="0" y="51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2892" y="3701098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2892" y="4546430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2892" y="5332917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2892" y="6123780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4167" y="1250633"/>
            <a:ext cx="25329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Montserrat Classic Bold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71133" y="3462972"/>
            <a:ext cx="4155996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Montserrat Bold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14878" y="5180902"/>
            <a:ext cx="551990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Data Preprocessing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14878" y="6066630"/>
            <a:ext cx="369163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Models Selection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75527" y="7057518"/>
            <a:ext cx="810320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Use in Sustainability Measures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336516" y="3743960"/>
            <a:ext cx="412844" cy="0"/>
          </a:xfrm>
          <a:prstGeom prst="line">
            <a:avLst/>
          </a:prstGeom>
          <a:ln cap="flat" w="85725">
            <a:solidFill>
              <a:srgbClr val="1F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325192" y="6381099"/>
            <a:ext cx="412844" cy="0"/>
          </a:xfrm>
          <a:prstGeom prst="line">
            <a:avLst/>
          </a:prstGeom>
          <a:ln cap="flat" w="85725">
            <a:solidFill>
              <a:srgbClr val="1F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2336516" y="4589293"/>
            <a:ext cx="412844" cy="0"/>
          </a:xfrm>
          <a:prstGeom prst="line">
            <a:avLst/>
          </a:prstGeom>
          <a:ln cap="flat" w="85725">
            <a:solidFill>
              <a:srgbClr val="1F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2336516" y="5478399"/>
            <a:ext cx="412844" cy="0"/>
          </a:xfrm>
          <a:prstGeom prst="line">
            <a:avLst/>
          </a:prstGeom>
          <a:ln cap="flat" w="85725">
            <a:solidFill>
              <a:srgbClr val="1F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3071133" y="4385882"/>
            <a:ext cx="551990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Data Visualisation</a:t>
            </a:r>
          </a:p>
        </p:txBody>
      </p:sp>
      <p:sp>
        <p:nvSpPr>
          <p:cNvPr name="AutoShape 19" id="19"/>
          <p:cNvSpPr/>
          <p:nvPr/>
        </p:nvSpPr>
        <p:spPr>
          <a:xfrm>
            <a:off x="2336516" y="7397878"/>
            <a:ext cx="412844" cy="0"/>
          </a:xfrm>
          <a:prstGeom prst="line">
            <a:avLst/>
          </a:prstGeom>
          <a:ln cap="flat" w="85725">
            <a:solidFill>
              <a:srgbClr val="1F212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>
            <a:off x="-476675" y="1457325"/>
            <a:ext cx="6016578" cy="0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13015" y="1199483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4"/>
                </a:lnTo>
                <a:lnTo>
                  <a:pt x="0" y="51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0858" y="2140870"/>
            <a:ext cx="7607339" cy="7607339"/>
          </a:xfrm>
          <a:custGeom>
            <a:avLst/>
            <a:gdLst/>
            <a:ahLst/>
            <a:cxnLst/>
            <a:rect r="r" b="b" t="t" l="l"/>
            <a:pathLst>
              <a:path h="7607339" w="7607339">
                <a:moveTo>
                  <a:pt x="0" y="0"/>
                </a:moveTo>
                <a:lnTo>
                  <a:pt x="7607339" y="0"/>
                </a:lnTo>
                <a:lnTo>
                  <a:pt x="7607339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78478" y="6172200"/>
            <a:ext cx="7992532" cy="2025834"/>
            <a:chOff x="0" y="0"/>
            <a:chExt cx="2105029" cy="5335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5029" cy="533553"/>
            </a:xfrm>
            <a:custGeom>
              <a:avLst/>
              <a:gdLst/>
              <a:ahLst/>
              <a:cxnLst/>
              <a:rect r="r" b="b" t="t" l="l"/>
              <a:pathLst>
                <a:path h="533553" w="2105029">
                  <a:moveTo>
                    <a:pt x="0" y="0"/>
                  </a:moveTo>
                  <a:lnTo>
                    <a:pt x="2105029" y="0"/>
                  </a:lnTo>
                  <a:lnTo>
                    <a:pt x="2105029" y="533553"/>
                  </a:lnTo>
                  <a:lnTo>
                    <a:pt x="0" y="533553"/>
                  </a:lnTo>
                  <a:close/>
                </a:path>
              </a:pathLst>
            </a:custGeom>
            <a:solidFill>
              <a:srgbClr val="06213C">
                <a:alpha val="2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05029" cy="571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62892" y="2921494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2892" y="3766827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2892" y="4553314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2892" y="5344176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2892" y="6095490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2892" y="6848253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2892" y="7639116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7512" y="1222375"/>
            <a:ext cx="472293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Montserrat Classic Bold"/>
              </a:rPr>
              <a:t>PROBLEM STATEMENT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2892" y="8391878"/>
            <a:ext cx="868722" cy="6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959">
                <a:solidFill>
                  <a:srgbClr val="FFFFFF"/>
                </a:solidFill>
                <a:latin typeface="Oswald Bold Italics"/>
              </a:rPr>
              <a:t>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78478" y="2727594"/>
            <a:ext cx="8210487" cy="321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7"/>
              </a:lnSpc>
              <a:spcBef>
                <a:spcPct val="0"/>
              </a:spcBef>
            </a:pPr>
            <a:r>
              <a:rPr lang="en-US" sz="3647">
                <a:solidFill>
                  <a:srgbClr val="000000"/>
                </a:solidFill>
                <a:latin typeface="Montserrat"/>
              </a:rPr>
              <a:t>To Investigate intrinsic parameters to understand and predict glass-forming ability, specified in the material's critical casting diameter (Dmax).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6306741"/>
            <a:ext cx="7658555" cy="163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5" indent="-334642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Montserrat"/>
              </a:rPr>
              <a:t>Analyze the dataset provided</a:t>
            </a:r>
          </a:p>
          <a:p>
            <a:pPr marL="669285" indent="-334642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Montserrat"/>
              </a:rPr>
              <a:t>Incorporating new features to the dataset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>
            <a:off x="-1155248" y="1457325"/>
            <a:ext cx="13276360" cy="28258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2962" y="1199483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4"/>
                </a:lnTo>
                <a:lnTo>
                  <a:pt x="0" y="51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31212" y="9730212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041208" y="-789467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6"/>
                </a:lnTo>
                <a:lnTo>
                  <a:pt x="0" y="1505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245652" y="2574794"/>
            <a:ext cx="8597652" cy="2700622"/>
            <a:chOff x="0" y="0"/>
            <a:chExt cx="9403503" cy="29537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03503" cy="2953749"/>
            </a:xfrm>
            <a:custGeom>
              <a:avLst/>
              <a:gdLst/>
              <a:ahLst/>
              <a:cxnLst/>
              <a:rect r="r" b="b" t="t" l="l"/>
              <a:pathLst>
                <a:path h="2953749" w="9403503">
                  <a:moveTo>
                    <a:pt x="9279043" y="2953748"/>
                  </a:moveTo>
                  <a:lnTo>
                    <a:pt x="124460" y="2953748"/>
                  </a:lnTo>
                  <a:cubicBezTo>
                    <a:pt x="55880" y="2953748"/>
                    <a:pt x="0" y="2897868"/>
                    <a:pt x="0" y="28292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279043" y="0"/>
                  </a:lnTo>
                  <a:cubicBezTo>
                    <a:pt x="9347623" y="0"/>
                    <a:pt x="9403503" y="55880"/>
                    <a:pt x="9403503" y="124460"/>
                  </a:cubicBezTo>
                  <a:lnTo>
                    <a:pt x="9403503" y="2829289"/>
                  </a:lnTo>
                  <a:cubicBezTo>
                    <a:pt x="9403503" y="2897868"/>
                    <a:pt x="9347623" y="2953749"/>
                    <a:pt x="9279043" y="2953749"/>
                  </a:cubicBezTo>
                  <a:close/>
                </a:path>
              </a:pathLst>
            </a:custGeom>
            <a:solidFill>
              <a:srgbClr val="1E3048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50804" y="6132666"/>
            <a:ext cx="4985137" cy="3125634"/>
          </a:xfrm>
          <a:custGeom>
            <a:avLst/>
            <a:gdLst/>
            <a:ahLst/>
            <a:cxnLst/>
            <a:rect r="r" b="b" t="t" l="l"/>
            <a:pathLst>
              <a:path h="3125634" w="4985137">
                <a:moveTo>
                  <a:pt x="0" y="0"/>
                </a:moveTo>
                <a:lnTo>
                  <a:pt x="4985138" y="0"/>
                </a:lnTo>
                <a:lnTo>
                  <a:pt x="4985138" y="3125634"/>
                </a:lnTo>
                <a:lnTo>
                  <a:pt x="0" y="31256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951" r="0" b="-1564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40238" y="6019991"/>
            <a:ext cx="4496281" cy="3238309"/>
          </a:xfrm>
          <a:custGeom>
            <a:avLst/>
            <a:gdLst/>
            <a:ahLst/>
            <a:cxnLst/>
            <a:rect r="r" b="b" t="t" l="l"/>
            <a:pathLst>
              <a:path h="3238309" w="4496281">
                <a:moveTo>
                  <a:pt x="0" y="0"/>
                </a:moveTo>
                <a:lnTo>
                  <a:pt x="4496281" y="0"/>
                </a:lnTo>
                <a:lnTo>
                  <a:pt x="4496281" y="3238309"/>
                </a:lnTo>
                <a:lnTo>
                  <a:pt x="0" y="32383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6523" r="0" b="-549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08645" y="5932641"/>
            <a:ext cx="5550440" cy="3325659"/>
          </a:xfrm>
          <a:custGeom>
            <a:avLst/>
            <a:gdLst/>
            <a:ahLst/>
            <a:cxnLst/>
            <a:rect r="r" b="b" t="t" l="l"/>
            <a:pathLst>
              <a:path h="3325659" w="5550440">
                <a:moveTo>
                  <a:pt x="0" y="0"/>
                </a:moveTo>
                <a:lnTo>
                  <a:pt x="5550441" y="0"/>
                </a:lnTo>
                <a:lnTo>
                  <a:pt x="5550441" y="3325659"/>
                </a:lnTo>
                <a:lnTo>
                  <a:pt x="0" y="33256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9890" r="0" b="-3346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249711" y="9785834"/>
            <a:ext cx="222070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1E3048"/>
                </a:solidFill>
                <a:latin typeface="Montserrat"/>
              </a:rPr>
              <a:t>Next 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40238" y="3407109"/>
            <a:ext cx="4831715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Montserrat"/>
              </a:rPr>
              <a:t>Data Visuallization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>
            <a:off x="-1155248" y="1457325"/>
            <a:ext cx="14128313" cy="0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2962" y="1199483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4"/>
                </a:lnTo>
                <a:lnTo>
                  <a:pt x="0" y="51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31212" y="9730212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041208" y="-789467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6"/>
                </a:lnTo>
                <a:lnTo>
                  <a:pt x="0" y="1505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49711" y="9785834"/>
            <a:ext cx="222070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1E3048"/>
                </a:solidFill>
                <a:latin typeface="Montserrat"/>
              </a:rPr>
              <a:t>Next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50632"/>
            <a:ext cx="110924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Montserrat Classic Bold"/>
              </a:rPr>
              <a:t>CORRELATION PLOT OF GIVEN SET OF FEATURES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14967" y="2176628"/>
            <a:ext cx="13297094" cy="7553585"/>
          </a:xfrm>
          <a:custGeom>
            <a:avLst/>
            <a:gdLst/>
            <a:ahLst/>
            <a:cxnLst/>
            <a:rect r="r" b="b" t="t" l="l"/>
            <a:pathLst>
              <a:path h="7553585" w="13297094">
                <a:moveTo>
                  <a:pt x="0" y="0"/>
                </a:moveTo>
                <a:lnTo>
                  <a:pt x="13297094" y="0"/>
                </a:lnTo>
                <a:lnTo>
                  <a:pt x="13297094" y="7553584"/>
                </a:lnTo>
                <a:lnTo>
                  <a:pt x="0" y="755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>
            <a:off x="-1155248" y="1457325"/>
            <a:ext cx="13276360" cy="28258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2962" y="1199483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4"/>
                </a:lnTo>
                <a:lnTo>
                  <a:pt x="0" y="51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31212" y="9730212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041208" y="-789467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6"/>
                </a:lnTo>
                <a:lnTo>
                  <a:pt x="0" y="1505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07580"/>
            <a:ext cx="2938467" cy="1598526"/>
          </a:xfrm>
          <a:custGeom>
            <a:avLst/>
            <a:gdLst/>
            <a:ahLst/>
            <a:cxnLst/>
            <a:rect r="r" b="b" t="t" l="l"/>
            <a:pathLst>
              <a:path h="1598526" w="2938467">
                <a:moveTo>
                  <a:pt x="0" y="0"/>
                </a:moveTo>
                <a:lnTo>
                  <a:pt x="2938467" y="0"/>
                </a:lnTo>
                <a:lnTo>
                  <a:pt x="2938467" y="1598526"/>
                </a:lnTo>
                <a:lnTo>
                  <a:pt x="0" y="1598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555287"/>
            <a:ext cx="6050115" cy="1337394"/>
          </a:xfrm>
          <a:custGeom>
            <a:avLst/>
            <a:gdLst/>
            <a:ahLst/>
            <a:cxnLst/>
            <a:rect r="r" b="b" t="t" l="l"/>
            <a:pathLst>
              <a:path h="1337394" w="6050115">
                <a:moveTo>
                  <a:pt x="0" y="0"/>
                </a:moveTo>
                <a:lnTo>
                  <a:pt x="6050115" y="0"/>
                </a:lnTo>
                <a:lnTo>
                  <a:pt x="6050115" y="1337394"/>
                </a:lnTo>
                <a:lnTo>
                  <a:pt x="0" y="1337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4897" y="4728209"/>
            <a:ext cx="6740411" cy="1495389"/>
          </a:xfrm>
          <a:custGeom>
            <a:avLst/>
            <a:gdLst/>
            <a:ahLst/>
            <a:cxnLst/>
            <a:rect r="r" b="b" t="t" l="l"/>
            <a:pathLst>
              <a:path h="1495389" w="6740411">
                <a:moveTo>
                  <a:pt x="0" y="0"/>
                </a:moveTo>
                <a:lnTo>
                  <a:pt x="6740411" y="0"/>
                </a:lnTo>
                <a:lnTo>
                  <a:pt x="6740411" y="1495390"/>
                </a:lnTo>
                <a:lnTo>
                  <a:pt x="0" y="1495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2524" y="2622067"/>
            <a:ext cx="4767539" cy="1866441"/>
          </a:xfrm>
          <a:custGeom>
            <a:avLst/>
            <a:gdLst/>
            <a:ahLst/>
            <a:cxnLst/>
            <a:rect r="r" b="b" t="t" l="l"/>
            <a:pathLst>
              <a:path h="1866441" w="4767539">
                <a:moveTo>
                  <a:pt x="0" y="0"/>
                </a:moveTo>
                <a:lnTo>
                  <a:pt x="4767538" y="0"/>
                </a:lnTo>
                <a:lnTo>
                  <a:pt x="4767538" y="1866441"/>
                </a:lnTo>
                <a:lnTo>
                  <a:pt x="0" y="1866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02476" y="3879546"/>
            <a:ext cx="2894672" cy="2026270"/>
          </a:xfrm>
          <a:custGeom>
            <a:avLst/>
            <a:gdLst/>
            <a:ahLst/>
            <a:cxnLst/>
            <a:rect r="r" b="b" t="t" l="l"/>
            <a:pathLst>
              <a:path h="2026270" w="2894672">
                <a:moveTo>
                  <a:pt x="0" y="0"/>
                </a:moveTo>
                <a:lnTo>
                  <a:pt x="2894672" y="0"/>
                </a:lnTo>
                <a:lnTo>
                  <a:pt x="2894672" y="2026270"/>
                </a:lnTo>
                <a:lnTo>
                  <a:pt x="0" y="2026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02476" y="5940173"/>
            <a:ext cx="3402091" cy="869012"/>
          </a:xfrm>
          <a:custGeom>
            <a:avLst/>
            <a:gdLst/>
            <a:ahLst/>
            <a:cxnLst/>
            <a:rect r="r" b="b" t="t" l="l"/>
            <a:pathLst>
              <a:path h="869012" w="3402091">
                <a:moveTo>
                  <a:pt x="0" y="0"/>
                </a:moveTo>
                <a:lnTo>
                  <a:pt x="3402091" y="0"/>
                </a:lnTo>
                <a:lnTo>
                  <a:pt x="3402091" y="869012"/>
                </a:lnTo>
                <a:lnTo>
                  <a:pt x="0" y="8690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249711" y="9785834"/>
            <a:ext cx="222070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1E3048"/>
                </a:solidFill>
                <a:latin typeface="Montserrat"/>
              </a:rPr>
              <a:t>Next 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250632"/>
            <a:ext cx="110924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Montserrat Classic Bold"/>
              </a:rPr>
              <a:t> FEATURE EXTRACTION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2477" y="8449174"/>
            <a:ext cx="14675151" cy="1600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Arimo"/>
                <a:hlinkClick r:id="rId14" tooltip="https://www.sciencedirect.com/science/article/abs/pii/S0927025621002196"/>
              </a:rPr>
              <a:t>https://www.sciencedirect.com/science/article/abs/pii/S0927025621002196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Arimo"/>
              </a:rPr>
              <a:t>https://pubs.rsc.org/en/content/articlehtml/2021/sc/d0sc06675c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 flipV="true">
            <a:off x="-1536078" y="1457325"/>
            <a:ext cx="8575580" cy="0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6041208" y="704772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6"/>
                </a:lnTo>
                <a:lnTo>
                  <a:pt x="0" y="1505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7053" y="9258300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3534" y="1199483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4"/>
                </a:lnTo>
                <a:lnTo>
                  <a:pt x="0" y="5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21922" y="5845536"/>
            <a:ext cx="11044157" cy="3461830"/>
          </a:xfrm>
          <a:custGeom>
            <a:avLst/>
            <a:gdLst/>
            <a:ahLst/>
            <a:cxnLst/>
            <a:rect r="r" b="b" t="t" l="l"/>
            <a:pathLst>
              <a:path h="3461830" w="11044157">
                <a:moveTo>
                  <a:pt x="0" y="0"/>
                </a:moveTo>
                <a:lnTo>
                  <a:pt x="11044156" y="0"/>
                </a:lnTo>
                <a:lnTo>
                  <a:pt x="11044156" y="3461830"/>
                </a:lnTo>
                <a:lnTo>
                  <a:pt x="0" y="3461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22474" y="2131929"/>
            <a:ext cx="7535833" cy="53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4"/>
              </a:lnSpc>
            </a:pPr>
            <a:r>
              <a:rPr lang="en-US" sz="3600">
                <a:solidFill>
                  <a:srgbClr val="06213C"/>
                </a:solidFill>
                <a:latin typeface="Montserrat Classic Bold"/>
              </a:rPr>
              <a:t>QUANTILE TRANSFORMER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6918" y="1205865"/>
            <a:ext cx="452555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40">
                <a:solidFill>
                  <a:srgbClr val="FFFFFF"/>
                </a:solidFill>
                <a:latin typeface="Montserrat Classic Bold"/>
              </a:rPr>
              <a:t>DATA 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5244" y="3273786"/>
            <a:ext cx="1614765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Quantile transformation is a statistical technique used to transform a variable so that its probability distribution matches that of a chosen reference distribution, typically a uniform or normal distribution.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It scales down every feature to (0,1)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>
            <a:off x="-1155248" y="1457325"/>
            <a:ext cx="14128313" cy="0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2962" y="1199483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4"/>
                </a:lnTo>
                <a:lnTo>
                  <a:pt x="0" y="51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31212" y="9730212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041208" y="-789467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6"/>
                </a:lnTo>
                <a:lnTo>
                  <a:pt x="0" y="1505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49711" y="9785834"/>
            <a:ext cx="222070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1E3048"/>
                </a:solidFill>
                <a:latin typeface="Montserrat"/>
              </a:rPr>
              <a:t>Next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50632"/>
            <a:ext cx="110924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Montserrat Classic Bold"/>
              </a:rPr>
              <a:t>CORRELATION PLOT OF NEW SET OF FEATURES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82296" y="2102703"/>
            <a:ext cx="13767415" cy="8039366"/>
          </a:xfrm>
          <a:custGeom>
            <a:avLst/>
            <a:gdLst/>
            <a:ahLst/>
            <a:cxnLst/>
            <a:rect r="r" b="b" t="t" l="l"/>
            <a:pathLst>
              <a:path h="8039366" w="13767415">
                <a:moveTo>
                  <a:pt x="0" y="0"/>
                </a:moveTo>
                <a:lnTo>
                  <a:pt x="13767415" y="0"/>
                </a:lnTo>
                <a:lnTo>
                  <a:pt x="13767415" y="8039366"/>
                </a:lnTo>
                <a:lnTo>
                  <a:pt x="0" y="80393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57325"/>
          </a:xfrm>
          <a:prstGeom prst="rect">
            <a:avLst/>
          </a:prstGeom>
          <a:solidFill>
            <a:srgbClr val="1E3048"/>
          </a:solidFill>
        </p:spPr>
      </p:sp>
      <p:sp>
        <p:nvSpPr>
          <p:cNvPr name="AutoShape 3" id="3"/>
          <p:cNvSpPr/>
          <p:nvPr/>
        </p:nvSpPr>
        <p:spPr>
          <a:xfrm>
            <a:off x="-1536078" y="1457325"/>
            <a:ext cx="12560821" cy="28258"/>
          </a:xfrm>
          <a:prstGeom prst="line">
            <a:avLst/>
          </a:prstGeom>
          <a:ln cap="rnd" w="857250">
            <a:solidFill>
              <a:srgbClr val="43B4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2962" y="1199483"/>
            <a:ext cx="515685" cy="515685"/>
          </a:xfrm>
          <a:custGeom>
            <a:avLst/>
            <a:gdLst/>
            <a:ahLst/>
            <a:cxnLst/>
            <a:rect r="r" b="b" t="t" l="l"/>
            <a:pathLst>
              <a:path h="515685" w="515685">
                <a:moveTo>
                  <a:pt x="0" y="0"/>
                </a:moveTo>
                <a:lnTo>
                  <a:pt x="515685" y="0"/>
                </a:lnTo>
                <a:lnTo>
                  <a:pt x="515685" y="515684"/>
                </a:lnTo>
                <a:lnTo>
                  <a:pt x="0" y="51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31212" y="9730212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041208" y="-789467"/>
            <a:ext cx="2988478" cy="1505106"/>
          </a:xfrm>
          <a:custGeom>
            <a:avLst/>
            <a:gdLst/>
            <a:ahLst/>
            <a:cxnLst/>
            <a:rect r="r" b="b" t="t" l="l"/>
            <a:pathLst>
              <a:path h="1505106" w="2988478">
                <a:moveTo>
                  <a:pt x="0" y="0"/>
                </a:moveTo>
                <a:lnTo>
                  <a:pt x="2988478" y="0"/>
                </a:lnTo>
                <a:lnTo>
                  <a:pt x="2988478" y="1505106"/>
                </a:lnTo>
                <a:lnTo>
                  <a:pt x="0" y="1505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49711" y="9785834"/>
            <a:ext cx="222070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1E3048"/>
                </a:solidFill>
                <a:latin typeface="Montserrat"/>
              </a:rPr>
              <a:t>Next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50632"/>
            <a:ext cx="999604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7">
                <a:solidFill>
                  <a:srgbClr val="FFFFFF"/>
                </a:solidFill>
                <a:latin typeface="Montserrat Classic Bold"/>
              </a:rPr>
              <a:t>HISTOGRAM PLOT OF DISTRIBUTIONS OF THE FEATURES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031357" y="8701512"/>
            <a:ext cx="556788" cy="556788"/>
          </a:xfrm>
          <a:custGeom>
            <a:avLst/>
            <a:gdLst/>
            <a:ahLst/>
            <a:cxnLst/>
            <a:rect r="r" b="b" t="t" l="l"/>
            <a:pathLst>
              <a:path h="556788" w="556788">
                <a:moveTo>
                  <a:pt x="0" y="0"/>
                </a:moveTo>
                <a:lnTo>
                  <a:pt x="556788" y="0"/>
                </a:lnTo>
                <a:lnTo>
                  <a:pt x="556788" y="556788"/>
                </a:lnTo>
                <a:lnTo>
                  <a:pt x="0" y="55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90713" y="2067644"/>
            <a:ext cx="4758170" cy="3968909"/>
          </a:xfrm>
          <a:custGeom>
            <a:avLst/>
            <a:gdLst/>
            <a:ahLst/>
            <a:cxnLst/>
            <a:rect r="r" b="b" t="t" l="l"/>
            <a:pathLst>
              <a:path h="3968909" w="4758170">
                <a:moveTo>
                  <a:pt x="0" y="0"/>
                </a:moveTo>
                <a:lnTo>
                  <a:pt x="4758169" y="0"/>
                </a:lnTo>
                <a:lnTo>
                  <a:pt x="4758169" y="3968909"/>
                </a:lnTo>
                <a:lnTo>
                  <a:pt x="0" y="3968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513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4023" y="2067644"/>
            <a:ext cx="4792699" cy="3942353"/>
          </a:xfrm>
          <a:custGeom>
            <a:avLst/>
            <a:gdLst/>
            <a:ahLst/>
            <a:cxnLst/>
            <a:rect r="r" b="b" t="t" l="l"/>
            <a:pathLst>
              <a:path h="3942353" w="4792699">
                <a:moveTo>
                  <a:pt x="0" y="0"/>
                </a:moveTo>
                <a:lnTo>
                  <a:pt x="4792698" y="0"/>
                </a:lnTo>
                <a:lnTo>
                  <a:pt x="4792698" y="3942353"/>
                </a:lnTo>
                <a:lnTo>
                  <a:pt x="0" y="39423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01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46238" y="2067644"/>
            <a:ext cx="4889209" cy="3913288"/>
          </a:xfrm>
          <a:custGeom>
            <a:avLst/>
            <a:gdLst/>
            <a:ahLst/>
            <a:cxnLst/>
            <a:rect r="r" b="b" t="t" l="l"/>
            <a:pathLst>
              <a:path h="3913288" w="4889209">
                <a:moveTo>
                  <a:pt x="0" y="0"/>
                </a:moveTo>
                <a:lnTo>
                  <a:pt x="4889209" y="0"/>
                </a:lnTo>
                <a:lnTo>
                  <a:pt x="4889209" y="3913288"/>
                </a:lnTo>
                <a:lnTo>
                  <a:pt x="0" y="39132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719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8647" y="6009997"/>
            <a:ext cx="5370913" cy="3973004"/>
          </a:xfrm>
          <a:custGeom>
            <a:avLst/>
            <a:gdLst/>
            <a:ahLst/>
            <a:cxnLst/>
            <a:rect r="r" b="b" t="t" l="l"/>
            <a:pathLst>
              <a:path h="3973004" w="5370913">
                <a:moveTo>
                  <a:pt x="0" y="0"/>
                </a:moveTo>
                <a:lnTo>
                  <a:pt x="5370913" y="0"/>
                </a:lnTo>
                <a:lnTo>
                  <a:pt x="5370913" y="3973005"/>
                </a:lnTo>
                <a:lnTo>
                  <a:pt x="0" y="3973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98166" y="6009997"/>
            <a:ext cx="5338175" cy="4103366"/>
          </a:xfrm>
          <a:custGeom>
            <a:avLst/>
            <a:gdLst/>
            <a:ahLst/>
            <a:cxnLst/>
            <a:rect r="r" b="b" t="t" l="l"/>
            <a:pathLst>
              <a:path h="4103366" w="5338175">
                <a:moveTo>
                  <a:pt x="0" y="0"/>
                </a:moveTo>
                <a:lnTo>
                  <a:pt x="5338176" y="0"/>
                </a:lnTo>
                <a:lnTo>
                  <a:pt x="5338176" y="4103366"/>
                </a:lnTo>
                <a:lnTo>
                  <a:pt x="0" y="41033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03351" y="6036553"/>
            <a:ext cx="5337509" cy="4038185"/>
          </a:xfrm>
          <a:custGeom>
            <a:avLst/>
            <a:gdLst/>
            <a:ahLst/>
            <a:cxnLst/>
            <a:rect r="r" b="b" t="t" l="l"/>
            <a:pathLst>
              <a:path h="4038185" w="5337509">
                <a:moveTo>
                  <a:pt x="0" y="0"/>
                </a:moveTo>
                <a:lnTo>
                  <a:pt x="5337508" y="0"/>
                </a:lnTo>
                <a:lnTo>
                  <a:pt x="5337508" y="4038186"/>
                </a:lnTo>
                <a:lnTo>
                  <a:pt x="0" y="40381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DAGAQgSfsnM</dc:identifier>
  <dcterms:modified xsi:type="dcterms:W3CDTF">2011-08-01T06:04:30Z</dcterms:modified>
  <cp:revision>1</cp:revision>
  <dc:title>Excavate Problem Statement Presentation</dc:title>
</cp:coreProperties>
</file>